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Comfortaa" panose="020B0604020202020204" charset="0"/>
      <p:regular r:id="rId33"/>
      <p:bold r:id="rId34"/>
    </p:embeddedFont>
    <p:embeddedFont>
      <p:font typeface="Merriweather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737F111-09DC-4D61-ADC5-269EB96A0CE5}">
  <a:tblStyle styleId="{C737F111-09DC-4D61-ADC5-269EB96A0C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592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aa6e51b5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aa6e51b5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a61743b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a61743b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629de4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629de4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举例：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分类/摆放架位、馆藏地点的设定。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杂志订阅功能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借阅到期、催还通知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a3c6d38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a3c6d38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4f07dbd6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4f07dbd6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57c0a81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57c0a81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a61743b1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a61743b1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a8ab9ac7e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a8ab9ac7e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a8ab9ac7e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a8ab9ac7e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878e4c1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878e4c1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e2a4fe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e2a4fe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878e4c1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878e4c1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878e4c1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878e4c19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78e4c19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78e4c19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78e4c19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878e4c19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78e4c19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78e4c19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78e4c19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78e4c19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84f07dbd6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84f07dbd6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61743b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61743b1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5dbd2b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5dbd2b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Circulation: 基本借还书、续借、预约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Serial: 杂志订阅、接收、编码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Tools: 读者证制作、label creator &amp; quick spine label Creator、逾期通知 &amp; 通知单设定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Report： 各类排行榜、统计图、报表制作，资料越完整统计越精确，各类SQL Report有不少开源资料可参考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: </a:t>
            </a:r>
            <a:r>
              <a:rPr lang="en" sz="1000">
                <a:latin typeface="Merriweather"/>
                <a:ea typeface="Merriweather"/>
                <a:cs typeface="Merriweather"/>
                <a:sym typeface="Merriweather"/>
              </a:rPr>
              <a:t>Global System Preference, Basic Parameters, Patrons and Circulation</a:t>
            </a: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3c6d38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3c6d38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a3c6d38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a3c6d38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Numbering pattern : 杂志期数设定，vol. / number. / ex: TIME、亚洲周刊、讲义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Frequencies： 周刊？月刊？双周刊？双月刊？季刊？年刊？不定期刊物。。。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Subscription： 从最新的订阅开始设定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a3c6d38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a3c6d38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a3c6d38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a3c6d38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a61743b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a61743b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容许值： LOC、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chhs.edu.m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search?q=KOHA%E5%9C%96%E6%9B%B8%E9%A4%A8%E5%93%A1%E6%89%8B%E5%86%8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z-brary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vDiFz7MHu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ha-community.org/wiki/SQL_Reports_Libra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175" y="-789475"/>
            <a:ext cx="9053654" cy="67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004150" y="1263099"/>
            <a:ext cx="7136700" cy="17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Koha图书馆系统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使用分享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137250" y="305258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麻坡中化中学图书馆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251000" y="128975"/>
            <a:ext cx="32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Cataloging </a:t>
            </a:r>
            <a:r>
              <a:rPr lang="en" sz="1400"/>
              <a:t>尊孔中学提供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r="12755" b="44199"/>
          <a:stretch/>
        </p:blipFill>
        <p:spPr>
          <a:xfrm>
            <a:off x="213075" y="623250"/>
            <a:ext cx="4188276" cy="202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 rotWithShape="1">
          <a:blip r:embed="rId4">
            <a:alphaModFix/>
          </a:blip>
          <a:srcRect l="6296" r="15395"/>
          <a:stretch/>
        </p:blipFill>
        <p:spPr>
          <a:xfrm>
            <a:off x="4537910" y="295874"/>
            <a:ext cx="4409066" cy="43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5">
            <a:alphaModFix/>
          </a:blip>
          <a:srcRect r="14244" b="4970"/>
          <a:stretch/>
        </p:blipFill>
        <p:spPr>
          <a:xfrm>
            <a:off x="311700" y="2533825"/>
            <a:ext cx="3913875" cy="25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1832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OPAC -- </a:t>
            </a:r>
            <a:r>
              <a:rPr lang="en" sz="3000" b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Online public access catalog </a:t>
            </a:r>
            <a:endParaRPr sz="300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463100" y="823900"/>
            <a:ext cx="62178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麻坡中化中学图书馆网站 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http://library.chhs.edu.my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863" y="1342300"/>
            <a:ext cx="6654272" cy="36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目前使用状况+心得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HA之于图书馆就像其原文意思，是一份礼物，它功能强大，可以根据各个图书馆的需求做到相当大程度的客制化；但相对来说，在设定的初期，要注意的细节很多，程序也相对繁琐，但只要做好前期设定，之后的操作相对容易。</a:t>
            </a:r>
            <a:r>
              <a:rPr lang="en">
                <a:solidFill>
                  <a:srgbClr val="000000"/>
                </a:solidFill>
              </a:rPr>
              <a:t>也能产出更正确详尽的统计报表。除此之外，读者与馆员皆能从中受惠。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从原本的系统转换到KOHA需要的时间因馆/人而异，若时间、人力允许，可提前安装试用，摸清系统架构再行转换，可大幅减少日后遇到的麻烦。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目前使用之相关软硬体设备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KOHA 与伺服器：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1549"/>
            <a:ext cx="9143999" cy="326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硬体设备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r="47287" b="6968"/>
          <a:stretch/>
        </p:blipFill>
        <p:spPr>
          <a:xfrm>
            <a:off x="64425" y="1152425"/>
            <a:ext cx="3480253" cy="385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4">
            <a:alphaModFix/>
          </a:blip>
          <a:srcRect l="3531" r="7957"/>
          <a:stretch/>
        </p:blipFill>
        <p:spPr>
          <a:xfrm>
            <a:off x="3544675" y="1195488"/>
            <a:ext cx="5599324" cy="376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硬體設備</a:t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11475"/>
            <a:ext cx="8839203" cy="272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补充说明：</a:t>
            </a:r>
            <a:r>
              <a:rPr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自动识别技术比较与</a:t>
            </a:r>
            <a:r>
              <a:rPr lang="en" sz="3600">
                <a:solidFill>
                  <a:srgbClr val="000000"/>
                </a:solidFill>
              </a:rPr>
              <a:t>RFID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784975"/>
            <a:ext cx="8520600" cy="17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射频识别（RFID）是自动识别技术之一，但与其它自动识别技术如条码、光字符识别、磁卡、IC卡等识别技术相比，有其突出的特点。以下是几种自动识别技术比较。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9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{C737F111-09DC-4D61-ADC5-269EB96A0CE5}</a:tableStyleId>
              </a:tblPr>
              <a:tblGrid>
                <a:gridCol w="2025875"/>
                <a:gridCol w="1592825"/>
                <a:gridCol w="1221700"/>
                <a:gridCol w="1237150"/>
                <a:gridCol w="1345400"/>
                <a:gridCol w="14845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条码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光字符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磁卡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射频识别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信息载体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纸或物质表面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物质表面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磁条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存储器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存储器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信息量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较小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大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大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读写性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只读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只读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读/写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读/写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读/写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读取方式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光电扫描转换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光电转换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磁电转换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电路接口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无线通信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人工识读性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受制约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简单容易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不可能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不可能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不可能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保密性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一般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最好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最好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智能化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受污染/潮湿影响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很严重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很严重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可能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可能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没有影响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光遮盖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全部失效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全部失效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没有影响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受方向和位置影响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很小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？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单向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没有影响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识读速度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低（~4s）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低（~3s）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？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低（~4s）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很快(~0.5s)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识读距离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近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很近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接触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接触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远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使用寿命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较短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较短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短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最长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国际标准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无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有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不全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制订中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价格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最低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？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低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较高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较高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266100" y="1049050"/>
            <a:ext cx="8611800" cy="27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可以看出，射频识别最突出的特点是可以非接触识读（识读距离可以从十厘米至几十米）、可识别高速运动物体、抗恶劣环境、保密性强、高准确性和安全性、识别唯一无法伪造、可同时识别多个识别对象等。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RFID系统的四个阶段</a:t>
            </a:r>
            <a:endParaRPr/>
          </a:p>
        </p:txBody>
      </p:sp>
      <p:pic>
        <p:nvPicPr>
          <p:cNvPr id="179" name="Google Shape;179;p31" descr="Library RFID System - 系统的四个阶段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225" y="117325"/>
            <a:ext cx="5107250" cy="49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311700" y="1017725"/>
            <a:ext cx="3383700" cy="3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四个阶段</a:t>
            </a:r>
            <a:endParaRPr sz="240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使用</a:t>
            </a:r>
            <a:r>
              <a:rPr lang="en" sz="240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芯片卷标的图书安全系统</a:t>
            </a:r>
            <a:endParaRPr sz="2400">
              <a:solidFill>
                <a:srgbClr val="333333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流通作业使用</a:t>
            </a:r>
            <a:r>
              <a:rPr lang="en" sz="240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</a:t>
            </a:r>
            <a:endParaRPr sz="240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自动辨识馆藏管理系统</a:t>
            </a:r>
            <a:r>
              <a:rPr lang="en" sz="240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 Automation</a:t>
            </a:r>
            <a:endParaRPr sz="240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Cambria"/>
              <a:buAutoNum type="arabicPeriod"/>
            </a:pPr>
            <a:r>
              <a:rPr lang="en" sz="240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快速盘点、找寻错置馆藏</a:t>
            </a:r>
            <a:endParaRPr sz="240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5175" y="-789475"/>
            <a:ext cx="9053654" cy="67224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目录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71875"/>
            <a:ext cx="8520600" cy="3670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主要使用项目/部分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操作流程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目前使用状况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未来走向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使用</a:t>
            </a:r>
            <a:r>
              <a:rPr lang="en" sz="180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8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芯片卷标的图书安全系统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阶段性做法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使用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芯片卷标取代磁条，而成为图书安全系统的侦测组件。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阶段性目标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使用无线电波式图书安全系统，取代原有的电磁波式图书安全系统。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避免电磁波对人体健康的危害。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所需设备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无线电波式防盗侦测门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单信道、双信道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－侦测馆藏中的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芯片卷标中的安全码设定状况。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柜台安全处理工作站－设定或解除馆藏中的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芯片卷标中的安全码设定。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流通作业使用</a:t>
            </a:r>
            <a:r>
              <a:rPr lang="en" sz="180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8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阶段性做法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使用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芯片卷标取代条形码，而成为出纳流通作业的读取的标的－读取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借书、读取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还书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….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等。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阶段性目标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芯片卷标取代条形码，让馆员无须目视条形码而读取，可以在读取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中的登录号资料，同时可设定或解除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中的安全码设定。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所需设备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柜台流通管理工作站。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图书馆自动化系统的更新－以便可以读取、写入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311700" y="22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自动辨识馆藏管理系统</a:t>
            </a:r>
            <a:r>
              <a:rPr lang="en" sz="240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 Automation</a:t>
            </a:r>
            <a:endParaRPr sz="2400"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953700"/>
            <a:ext cx="8520600" cy="39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阶段性做法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让读者可自行处理借书、还书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等作业。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阶段性目标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让读者可以自行自助借书、还书箱自动还书、远程读者还书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等处理。让馆员可以快速将归还之馆藏，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快速的分类后上架，使馆藏管理增加很大的效益。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所需设备</a:t>
            </a:r>
            <a:r>
              <a:rPr lang="en" sz="1350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350"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自助借还书机－读者自行操作，输入借书证及读取馆藏中的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芯片，即可完成借还书程序及解除或设定馆藏中的安全码设定。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自动还书箱－可设置在馆内或馆外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非户外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，供读者投入馆藏完成还书程序。在馆藏投入的同时，自动还书箱即可更新图书馆数据库，注明该馆藏已还，并同时设定馆藏中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安全码。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远程自动还书箱－可设置在馆外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或户外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，供读者投入馆藏完成还书程序。在馆藏投入的同时，自动还书箱即可更新图书馆数据库，注明该馆藏已还，并同时设定馆藏中</a:t>
            </a:r>
            <a:r>
              <a:rPr lang="en" sz="1150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安全码。</a:t>
            </a:r>
            <a:endParaRPr sz="1150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333333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馆藏分类工作站－帮助馆员快速地将馆藏分门别类，或找出预约的馆藏，或找出其他分馆的馆藏。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311700" y="14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快速盘点、找寻错置馆藏</a:t>
            </a:r>
            <a:endParaRPr sz="2400"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40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阶段性做法</a:t>
            </a:r>
            <a:r>
              <a:rPr lang="en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盘点时使用</a:t>
            </a:r>
            <a:r>
              <a:rPr lang="en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芯片卷标取代条形码，让馆员可以使用</a:t>
            </a:r>
            <a:r>
              <a:rPr lang="en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盘点机做快速的盘点、找寻错置的馆藏及顺架功能。</a:t>
            </a:r>
            <a:endPara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阶段性目标</a:t>
            </a:r>
            <a:r>
              <a:rPr lang="en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快速盘点</a:t>
            </a:r>
            <a:endPara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找寻错置的馆藏</a:t>
            </a:r>
            <a:endPara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所需设备</a:t>
            </a:r>
            <a:r>
              <a:rPr lang="en" b="1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b="1"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盘点机－手持式的</a:t>
            </a:r>
            <a:r>
              <a:rPr lang="en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RFID</a:t>
            </a: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芯片卷标读取器。</a:t>
            </a:r>
            <a:endPara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333333"/>
                </a:solidFill>
                <a:latin typeface="Cambria"/>
                <a:ea typeface="Cambria"/>
                <a:cs typeface="Cambria"/>
                <a:sym typeface="Cambria"/>
              </a:rPr>
              <a:t>PDA</a:t>
            </a: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或笔记本电脑－馆藏数据读取后储存之用。</a:t>
            </a:r>
            <a:endParaRPr>
              <a:solidFill>
                <a:srgbClr val="33333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333333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333333"/>
                </a:solidFill>
                <a:latin typeface="SimSun"/>
                <a:ea typeface="SimSun"/>
                <a:cs typeface="SimSun"/>
                <a:sym typeface="SimSun"/>
              </a:rPr>
              <a:t>架位管理系统软件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高校图书馆RFID技术应用联盟</a:t>
            </a: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311700" y="944225"/>
            <a:ext cx="8520600" cy="3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2010年，由内地、香港和台湾三地的重点大学图书馆，即香港城市大学、上海交通大学、清华大学、北京大学、复旦大学、浙江大学、香港理工大学、台湾逢甲大学图书馆联合发起，建立“高校图书馆超高频‘UHF-RFID’技术应用工作小组”，并于当年3月召开了第一次工作会议。至2011年6月第四次工作会议时正式改名为“高校图书馆RFID技术应用联盟”）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联盟第六次会议：高校图书馆RFID 应用及推广研讨会（杭州，2014.06） 通知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联盟第五次会议：高校图书馆RFID应用标准规范研讨暨产品设备展示会（上海，2013.01）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联盟第四次会议："高校图书馆RFID 技术应用联盟需求方案" 通报会暨RFID 厂商协调会（成都，2011.06） 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联盟第三次会议： UHF RFID技术应用的发展与最佳实践（深圳，2011.03） 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联盟第二次会议：内地与香港图书馆“UHF RFID”之数据模型标准化（深圳，2010.08） 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联盟第一次会议：“高校图书馆‘UHF RFID’应用工作小组”成立会议（香港，2010.03）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附加资料：</a:t>
            </a:r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KOHA图书馆员手册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Directory of Z39.50 and SRU Targets</a:t>
            </a:r>
            <a:endParaRPr>
              <a:solidFill>
                <a:srgbClr val="4B4A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Q&amp;A</a:t>
            </a:r>
            <a:endParaRPr sz="6000"/>
          </a:p>
        </p:txBody>
      </p:sp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5175" y="-789475"/>
            <a:ext cx="9053654" cy="67224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22175"/>
            <a:ext cx="4125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日常借还书柜台操作流程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4634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Circulation Desk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学生/大众读者/教职员之借、还书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自动开启/关闭防盗功能</a:t>
            </a:r>
            <a:endParaRPr/>
          </a:p>
          <a:p>
            <a:pPr marL="62865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每次可同时处理5本馆藏</a:t>
            </a:r>
            <a:endParaRPr/>
          </a:p>
          <a:p>
            <a:pPr marL="62865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只能处理有Tag并已tagging之项目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867125" y="521800"/>
            <a:ext cx="3608100" cy="3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KOHA 馆员介面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学生/大众读者/教职员之借、还书、续借、逾期罚款。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无法开启/关闭防盗功能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21625" y="4145500"/>
            <a:ext cx="67863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文字叙述太乏味，请看影片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4106850" y="4284250"/>
            <a:ext cx="4605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 descr="This video is about 中化中学图书馆KOHA操作范例" title="中化中学图书馆KOHA操作范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675" y="2367425"/>
            <a:ext cx="3193550" cy="23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1993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主要使用项目</a:t>
            </a:r>
            <a:r>
              <a:rPr lang="en" sz="2400" b="0"/>
              <a:t>（</a:t>
            </a:r>
            <a:r>
              <a:rPr lang="en" sz="1800" b="0"/>
              <a:t>目前使用KOHA版本3.2.1</a:t>
            </a:r>
            <a:r>
              <a:rPr lang="en" sz="2400" b="0"/>
              <a:t>）</a:t>
            </a:r>
            <a:endParaRPr sz="2400" b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-101550" y="1002850"/>
            <a:ext cx="2551200" cy="3885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Circulation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Serial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Tools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Report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Administration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OPAC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375" y="1028475"/>
            <a:ext cx="6858950" cy="383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Circulation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馆内借/还书、续借。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配合RFID操作，只要将已贴上电子标签的馆藏放在阅读器上，流通桌面就会显示出该馆藏的当下借阅状态。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线上续借、预约、馆藏查询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馆员：可在校内任何角落利用电脑/手机连接上KOHA操作界面，进行馆藏续借、预约、查询等事项。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读者、公众：可随时连接图书馆网站查阅馆藏目录，读者可登录自己的张号查阅自己的借阅状态、续借及预约本馆馆藏。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Serials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-杂志订阅、续订(numbering pattern、frequencies、subscription)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-杂志签收、编码、上架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25" y="2190425"/>
            <a:ext cx="8093152" cy="276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5175" y="-789475"/>
            <a:ext cx="9053654" cy="67224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-读者证制作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-日历设定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-借阅到期通知设定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-notice and slips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-项目批次修订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-批次汇入Marc Record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Report各类报表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764300" cy="28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Circulation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例如：每月十大借阅书籍 、读者借阅量排行榜、全校借阅统计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各类SQL报表可参考：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KOHA REPORT LIBRARY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25" y="2448075"/>
            <a:ext cx="5895052" cy="25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Administration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馆藏类型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读者类型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各种容许值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流通与罚款规则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5175" y="-789475"/>
            <a:ext cx="9053654" cy="67224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On-screen Show (16:9)</PresentationFormat>
  <Paragraphs>235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Open Sans</vt:lpstr>
      <vt:lpstr>Comfortaa</vt:lpstr>
      <vt:lpstr>Merriweather</vt:lpstr>
      <vt:lpstr>Calibri</vt:lpstr>
      <vt:lpstr>SimSun</vt:lpstr>
      <vt:lpstr>Cambria</vt:lpstr>
      <vt:lpstr>Simple Light</vt:lpstr>
      <vt:lpstr>Koha图书馆系统 使用分享</vt:lpstr>
      <vt:lpstr>目录 </vt:lpstr>
      <vt:lpstr>日常借还书柜台操作流程 </vt:lpstr>
      <vt:lpstr>主要使用项目（目前使用KOHA版本3.2.1）</vt:lpstr>
      <vt:lpstr>Circulation</vt:lpstr>
      <vt:lpstr>Serials</vt:lpstr>
      <vt:lpstr>Tools</vt:lpstr>
      <vt:lpstr>Report各类报表</vt:lpstr>
      <vt:lpstr>Administration</vt:lpstr>
      <vt:lpstr>Cataloging 尊孔中学提供  </vt:lpstr>
      <vt:lpstr>OPAC -- Online public access catalog </vt:lpstr>
      <vt:lpstr>目前使用状况+心得</vt:lpstr>
      <vt:lpstr>目前使用之相关软硬体设备</vt:lpstr>
      <vt:lpstr>硬体设备</vt:lpstr>
      <vt:lpstr>硬體設備</vt:lpstr>
      <vt:lpstr>补充说明：自动识别技术比较与RFID</vt:lpstr>
      <vt:lpstr>PowerPoint Presentation</vt:lpstr>
      <vt:lpstr>PowerPoint Presentation</vt:lpstr>
      <vt:lpstr>RFID系统的四个阶段</vt:lpstr>
      <vt:lpstr>使用RFID芯片卷标的图书安全系统</vt:lpstr>
      <vt:lpstr>流通作业使用RFID芯片卷标</vt:lpstr>
      <vt:lpstr>自动辨识馆藏管理系统RFID Automation</vt:lpstr>
      <vt:lpstr>快速盘点、找寻错置馆藏</vt:lpstr>
      <vt:lpstr>高校图书馆RFID技术应用联盟</vt:lpstr>
      <vt:lpstr>附加资料：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Koha图书馆系统 使用分享</dc:title>
  <dc:creator>LAI YEE LING</dc:creator>
  <cp:lastModifiedBy>LAI YEE LING</cp:lastModifiedBy>
  <cp:revision>1</cp:revision>
  <dcterms:modified xsi:type="dcterms:W3CDTF">2019-05-30T07:14:15Z</dcterms:modified>
</cp:coreProperties>
</file>